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3" r:id="rId4"/>
    <p:sldId id="259" r:id="rId5"/>
    <p:sldId id="272" r:id="rId6"/>
    <p:sldId id="274" r:id="rId7"/>
    <p:sldId id="263" r:id="rId8"/>
    <p:sldId id="275" r:id="rId9"/>
    <p:sldId id="271" r:id="rId10"/>
    <p:sldId id="277" r:id="rId11"/>
    <p:sldId id="284" r:id="rId12"/>
    <p:sldId id="279" r:id="rId13"/>
    <p:sldId id="283" r:id="rId14"/>
    <p:sldId id="280" r:id="rId15"/>
    <p:sldId id="268" r:id="rId16"/>
    <p:sldId id="269" r:id="rId17"/>
    <p:sldId id="285" r:id="rId18"/>
    <p:sldId id="282" r:id="rId19"/>
    <p:sldId id="286" r:id="rId20"/>
    <p:sldId id="281" r:id="rId21"/>
    <p:sldId id="287" r:id="rId22"/>
    <p:sldId id="270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502" y="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029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029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615CB-6CA7-4755-B46E-2F1D556F2FBD}" type="datetimeFigureOut">
              <a:rPr lang="en-029" smtClean="0"/>
              <a:t>09/02/2018</a:t>
            </a:fld>
            <a:endParaRPr lang="en-02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B2B-7AAF-43B6-887F-8AE60D0E50DA}" type="slidenum">
              <a:rPr lang="en-029" smtClean="0"/>
              <a:t>‹#›</a:t>
            </a:fld>
            <a:endParaRPr lang="en-029"/>
          </a:p>
        </p:txBody>
      </p:sp>
    </p:spTree>
    <p:extLst>
      <p:ext uri="{BB962C8B-B14F-4D97-AF65-F5344CB8AC3E}">
        <p14:creationId xmlns:p14="http://schemas.microsoft.com/office/powerpoint/2010/main" val="948128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029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029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615CB-6CA7-4755-B46E-2F1D556F2FBD}" type="datetimeFigureOut">
              <a:rPr lang="en-029" smtClean="0"/>
              <a:t>09/02/2018</a:t>
            </a:fld>
            <a:endParaRPr lang="en-02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B2B-7AAF-43B6-887F-8AE60D0E50DA}" type="slidenum">
              <a:rPr lang="en-029" smtClean="0"/>
              <a:t>‹#›</a:t>
            </a:fld>
            <a:endParaRPr lang="en-029"/>
          </a:p>
        </p:txBody>
      </p:sp>
    </p:spTree>
    <p:extLst>
      <p:ext uri="{BB962C8B-B14F-4D97-AF65-F5344CB8AC3E}">
        <p14:creationId xmlns:p14="http://schemas.microsoft.com/office/powerpoint/2010/main" val="2979609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029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029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615CB-6CA7-4755-B46E-2F1D556F2FBD}" type="datetimeFigureOut">
              <a:rPr lang="en-029" smtClean="0"/>
              <a:t>09/02/2018</a:t>
            </a:fld>
            <a:endParaRPr lang="en-02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B2B-7AAF-43B6-887F-8AE60D0E50DA}" type="slidenum">
              <a:rPr lang="en-029" smtClean="0"/>
              <a:t>‹#›</a:t>
            </a:fld>
            <a:endParaRPr lang="en-029"/>
          </a:p>
        </p:txBody>
      </p:sp>
    </p:spTree>
    <p:extLst>
      <p:ext uri="{BB962C8B-B14F-4D97-AF65-F5344CB8AC3E}">
        <p14:creationId xmlns:p14="http://schemas.microsoft.com/office/powerpoint/2010/main" val="343077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029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029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615CB-6CA7-4755-B46E-2F1D556F2FBD}" type="datetimeFigureOut">
              <a:rPr lang="en-029" smtClean="0"/>
              <a:t>09/02/2018</a:t>
            </a:fld>
            <a:endParaRPr lang="en-02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B2B-7AAF-43B6-887F-8AE60D0E50DA}" type="slidenum">
              <a:rPr lang="en-029" smtClean="0"/>
              <a:t>‹#›</a:t>
            </a:fld>
            <a:endParaRPr lang="en-029"/>
          </a:p>
        </p:txBody>
      </p:sp>
    </p:spTree>
    <p:extLst>
      <p:ext uri="{BB962C8B-B14F-4D97-AF65-F5344CB8AC3E}">
        <p14:creationId xmlns:p14="http://schemas.microsoft.com/office/powerpoint/2010/main" val="3558595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029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615CB-6CA7-4755-B46E-2F1D556F2FBD}" type="datetimeFigureOut">
              <a:rPr lang="en-029" smtClean="0"/>
              <a:t>09/02/2018</a:t>
            </a:fld>
            <a:endParaRPr lang="en-02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B2B-7AAF-43B6-887F-8AE60D0E50DA}" type="slidenum">
              <a:rPr lang="en-029" smtClean="0"/>
              <a:t>‹#›</a:t>
            </a:fld>
            <a:endParaRPr lang="en-029"/>
          </a:p>
        </p:txBody>
      </p:sp>
    </p:spTree>
    <p:extLst>
      <p:ext uri="{BB962C8B-B14F-4D97-AF65-F5344CB8AC3E}">
        <p14:creationId xmlns:p14="http://schemas.microsoft.com/office/powerpoint/2010/main" val="1063260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029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029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029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615CB-6CA7-4755-B46E-2F1D556F2FBD}" type="datetimeFigureOut">
              <a:rPr lang="en-029" smtClean="0"/>
              <a:t>09/02/2018</a:t>
            </a:fld>
            <a:endParaRPr lang="en-029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B2B-7AAF-43B6-887F-8AE60D0E50DA}" type="slidenum">
              <a:rPr lang="en-029" smtClean="0"/>
              <a:t>‹#›</a:t>
            </a:fld>
            <a:endParaRPr lang="en-029"/>
          </a:p>
        </p:txBody>
      </p:sp>
    </p:spTree>
    <p:extLst>
      <p:ext uri="{BB962C8B-B14F-4D97-AF65-F5344CB8AC3E}">
        <p14:creationId xmlns:p14="http://schemas.microsoft.com/office/powerpoint/2010/main" val="2935666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029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029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029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615CB-6CA7-4755-B46E-2F1D556F2FBD}" type="datetimeFigureOut">
              <a:rPr lang="en-029" smtClean="0"/>
              <a:t>09/02/2018</a:t>
            </a:fld>
            <a:endParaRPr lang="en-029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B2B-7AAF-43B6-887F-8AE60D0E50DA}" type="slidenum">
              <a:rPr lang="en-029" smtClean="0"/>
              <a:t>‹#›</a:t>
            </a:fld>
            <a:endParaRPr lang="en-029"/>
          </a:p>
        </p:txBody>
      </p:sp>
    </p:spTree>
    <p:extLst>
      <p:ext uri="{BB962C8B-B14F-4D97-AF65-F5344CB8AC3E}">
        <p14:creationId xmlns:p14="http://schemas.microsoft.com/office/powerpoint/2010/main" val="1732971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029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615CB-6CA7-4755-B46E-2F1D556F2FBD}" type="datetimeFigureOut">
              <a:rPr lang="en-029" smtClean="0"/>
              <a:t>09/02/2018</a:t>
            </a:fld>
            <a:endParaRPr lang="en-029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B2B-7AAF-43B6-887F-8AE60D0E50DA}" type="slidenum">
              <a:rPr lang="en-029" smtClean="0"/>
              <a:t>‹#›</a:t>
            </a:fld>
            <a:endParaRPr lang="en-029"/>
          </a:p>
        </p:txBody>
      </p:sp>
    </p:spTree>
    <p:extLst>
      <p:ext uri="{BB962C8B-B14F-4D97-AF65-F5344CB8AC3E}">
        <p14:creationId xmlns:p14="http://schemas.microsoft.com/office/powerpoint/2010/main" val="665831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615CB-6CA7-4755-B46E-2F1D556F2FBD}" type="datetimeFigureOut">
              <a:rPr lang="en-029" smtClean="0"/>
              <a:t>09/02/2018</a:t>
            </a:fld>
            <a:endParaRPr lang="en-029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B2B-7AAF-43B6-887F-8AE60D0E50DA}" type="slidenum">
              <a:rPr lang="en-029" smtClean="0"/>
              <a:t>‹#›</a:t>
            </a:fld>
            <a:endParaRPr lang="en-029"/>
          </a:p>
        </p:txBody>
      </p:sp>
    </p:spTree>
    <p:extLst>
      <p:ext uri="{BB962C8B-B14F-4D97-AF65-F5344CB8AC3E}">
        <p14:creationId xmlns:p14="http://schemas.microsoft.com/office/powerpoint/2010/main" val="2417389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029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029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615CB-6CA7-4755-B46E-2F1D556F2FBD}" type="datetimeFigureOut">
              <a:rPr lang="en-029" smtClean="0"/>
              <a:t>09/02/2018</a:t>
            </a:fld>
            <a:endParaRPr lang="en-029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B2B-7AAF-43B6-887F-8AE60D0E50DA}" type="slidenum">
              <a:rPr lang="en-029" smtClean="0"/>
              <a:t>‹#›</a:t>
            </a:fld>
            <a:endParaRPr lang="en-029"/>
          </a:p>
        </p:txBody>
      </p:sp>
    </p:spTree>
    <p:extLst>
      <p:ext uri="{BB962C8B-B14F-4D97-AF65-F5344CB8AC3E}">
        <p14:creationId xmlns:p14="http://schemas.microsoft.com/office/powerpoint/2010/main" val="2608517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029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029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615CB-6CA7-4755-B46E-2F1D556F2FBD}" type="datetimeFigureOut">
              <a:rPr lang="en-029" smtClean="0"/>
              <a:t>09/02/2018</a:t>
            </a:fld>
            <a:endParaRPr lang="en-029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B2B-7AAF-43B6-887F-8AE60D0E50DA}" type="slidenum">
              <a:rPr lang="en-029" smtClean="0"/>
              <a:t>‹#›</a:t>
            </a:fld>
            <a:endParaRPr lang="en-029"/>
          </a:p>
        </p:txBody>
      </p:sp>
    </p:spTree>
    <p:extLst>
      <p:ext uri="{BB962C8B-B14F-4D97-AF65-F5344CB8AC3E}">
        <p14:creationId xmlns:p14="http://schemas.microsoft.com/office/powerpoint/2010/main" val="3485661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029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029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615CB-6CA7-4755-B46E-2F1D556F2FBD}" type="datetimeFigureOut">
              <a:rPr lang="en-029" smtClean="0"/>
              <a:t>09/02/2018</a:t>
            </a:fld>
            <a:endParaRPr lang="en-02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02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44B2B-7AAF-43B6-887F-8AE60D0E50DA}" type="slidenum">
              <a:rPr lang="en-029" smtClean="0"/>
              <a:t>‹#›</a:t>
            </a:fld>
            <a:endParaRPr lang="en-029"/>
          </a:p>
        </p:txBody>
      </p:sp>
    </p:spTree>
    <p:extLst>
      <p:ext uri="{BB962C8B-B14F-4D97-AF65-F5344CB8AC3E}">
        <p14:creationId xmlns:p14="http://schemas.microsoft.com/office/powerpoint/2010/main" val="3068246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68575"/>
            <a:ext cx="7772400" cy="1470025"/>
          </a:xfrm>
        </p:spPr>
        <p:txBody>
          <a:bodyPr/>
          <a:lstStyle/>
          <a:p>
            <a:r>
              <a:rPr lang="en-029" dirty="0" smtClean="0"/>
              <a:t>PAYE/IIT</a:t>
            </a:r>
            <a:br>
              <a:rPr lang="en-029" dirty="0" smtClean="0"/>
            </a:br>
            <a:r>
              <a:rPr lang="en-029" dirty="0" smtClean="0"/>
              <a:t>Electronic Submission</a:t>
            </a:r>
            <a:endParaRPr lang="en-029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029" dirty="0" smtClean="0"/>
              <a:t>Rollout</a:t>
            </a:r>
            <a:endParaRPr lang="en-029" dirty="0"/>
          </a:p>
        </p:txBody>
      </p:sp>
      <p:pic>
        <p:nvPicPr>
          <p:cNvPr id="4" name="Picture 2" descr="C:\Users\Sese\Desktop\CrystalReportFormatStandards_GRALog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5200" y="1371600"/>
            <a:ext cx="2199862" cy="1219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448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ign U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28600"/>
            <a:ext cx="9144000" cy="5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79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3" y="2743200"/>
            <a:ext cx="7772400" cy="1362075"/>
          </a:xfrm>
        </p:spPr>
        <p:txBody>
          <a:bodyPr/>
          <a:lstStyle/>
          <a:p>
            <a:pPr algn="ctr"/>
            <a:r>
              <a:rPr lang="en-029" dirty="0" smtClean="0"/>
              <a:t>filing</a:t>
            </a:r>
            <a:endParaRPr lang="en-029" dirty="0"/>
          </a:p>
        </p:txBody>
      </p:sp>
    </p:spTree>
    <p:extLst>
      <p:ext uri="{BB962C8B-B14F-4D97-AF65-F5344CB8AC3E}">
        <p14:creationId xmlns:p14="http://schemas.microsoft.com/office/powerpoint/2010/main" val="146248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gi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33400"/>
            <a:ext cx="9144000" cy="523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63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029" dirty="0" smtClean="0"/>
              <a:t>Next Steps</a:t>
            </a:r>
            <a:endParaRPr lang="en-029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029" dirty="0" smtClean="0"/>
              <a:t>Print summary email</a:t>
            </a:r>
          </a:p>
          <a:p>
            <a:r>
              <a:rPr lang="en-029" dirty="0" smtClean="0"/>
              <a:t>Pay</a:t>
            </a:r>
            <a:endParaRPr lang="en-029" dirty="0"/>
          </a:p>
        </p:txBody>
      </p:sp>
    </p:spTree>
    <p:extLst>
      <p:ext uri="{BB962C8B-B14F-4D97-AF65-F5344CB8AC3E}">
        <p14:creationId xmlns:p14="http://schemas.microsoft.com/office/powerpoint/2010/main" val="2231241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3" y="2743200"/>
            <a:ext cx="7772400" cy="1362075"/>
          </a:xfrm>
        </p:spPr>
        <p:txBody>
          <a:bodyPr/>
          <a:lstStyle/>
          <a:p>
            <a:pPr algn="ctr"/>
            <a:r>
              <a:rPr lang="en-029" dirty="0" smtClean="0"/>
              <a:t>IIT bulk generation</a:t>
            </a:r>
            <a:endParaRPr lang="en-029" dirty="0"/>
          </a:p>
        </p:txBody>
      </p:sp>
    </p:spTree>
    <p:extLst>
      <p:ext uri="{BB962C8B-B14F-4D97-AF65-F5344CB8AC3E}">
        <p14:creationId xmlns:p14="http://schemas.microsoft.com/office/powerpoint/2010/main" val="165949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029" dirty="0" smtClean="0"/>
              <a:t>Rationale</a:t>
            </a:r>
            <a:endParaRPr lang="en-029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029" dirty="0" smtClean="0"/>
              <a:t>Faster more accurate IIT submissions</a:t>
            </a:r>
          </a:p>
          <a:p>
            <a:r>
              <a:rPr lang="en-029" dirty="0" smtClean="0"/>
              <a:t>Assist </a:t>
            </a:r>
            <a:r>
              <a:rPr lang="en-029" dirty="0"/>
              <a:t>with individual eService enrolment </a:t>
            </a:r>
            <a:endParaRPr lang="en-029" dirty="0" smtClean="0"/>
          </a:p>
          <a:p>
            <a:r>
              <a:rPr lang="en-029" dirty="0" smtClean="0"/>
              <a:t>Less time-off for filing</a:t>
            </a:r>
          </a:p>
          <a:p>
            <a:endParaRPr lang="en-029" dirty="0" smtClean="0"/>
          </a:p>
          <a:p>
            <a:r>
              <a:rPr lang="en-029" b="1" dirty="0" smtClean="0">
                <a:solidFill>
                  <a:srgbClr val="FF0000"/>
                </a:solidFill>
              </a:rPr>
              <a:t>One time request!</a:t>
            </a:r>
            <a:endParaRPr lang="en-029" b="1" dirty="0">
              <a:solidFill>
                <a:srgbClr val="FF0000"/>
              </a:solidFill>
            </a:endParaRPr>
          </a:p>
          <a:p>
            <a:endParaRPr lang="en-029" dirty="0"/>
          </a:p>
        </p:txBody>
      </p:sp>
    </p:spTree>
    <p:extLst>
      <p:ext uri="{BB962C8B-B14F-4D97-AF65-F5344CB8AC3E}">
        <p14:creationId xmlns:p14="http://schemas.microsoft.com/office/powerpoint/2010/main" val="401729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029" dirty="0"/>
              <a:t>Prerequisite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029" dirty="0"/>
              <a:t>Confirm completeness &amp; correctness of </a:t>
            </a:r>
            <a:r>
              <a:rPr lang="en-029" dirty="0" smtClean="0"/>
              <a:t>data</a:t>
            </a:r>
          </a:p>
          <a:p>
            <a:r>
              <a:rPr lang="en-029" dirty="0" smtClean="0"/>
              <a:t>Include email</a:t>
            </a:r>
          </a:p>
          <a:p>
            <a:r>
              <a:rPr lang="en-029" dirty="0" smtClean="0"/>
              <a:t>Prepare excel file</a:t>
            </a:r>
          </a:p>
          <a:p>
            <a:r>
              <a:rPr lang="en-029" dirty="0" smtClean="0"/>
              <a:t>Download and install utilities</a:t>
            </a:r>
          </a:p>
          <a:p>
            <a:r>
              <a:rPr lang="en-029" dirty="0" smtClean="0"/>
              <a:t>Generate &amp; Distribute</a:t>
            </a:r>
          </a:p>
          <a:p>
            <a:endParaRPr lang="en-029" dirty="0"/>
          </a:p>
        </p:txBody>
      </p:sp>
    </p:spTree>
    <p:extLst>
      <p:ext uri="{BB962C8B-B14F-4D97-AF65-F5344CB8AC3E}">
        <p14:creationId xmlns:p14="http://schemas.microsoft.com/office/powerpoint/2010/main" val="108207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3" y="2743200"/>
            <a:ext cx="7772400" cy="1362075"/>
          </a:xfrm>
        </p:spPr>
        <p:txBody>
          <a:bodyPr/>
          <a:lstStyle/>
          <a:p>
            <a:pPr algn="ctr"/>
            <a:r>
              <a:rPr lang="en-029" dirty="0" smtClean="0"/>
              <a:t>File preparation</a:t>
            </a:r>
            <a:endParaRPr lang="en-029" dirty="0"/>
          </a:p>
        </p:txBody>
      </p:sp>
    </p:spTree>
    <p:extLst>
      <p:ext uri="{BB962C8B-B14F-4D97-AF65-F5344CB8AC3E}">
        <p14:creationId xmlns:p14="http://schemas.microsoft.com/office/powerpoint/2010/main" val="71727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ew e_filing FORMS 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82212"/>
            <a:ext cx="9144000" cy="5143951"/>
          </a:xfrm>
        </p:spPr>
      </p:pic>
    </p:spTree>
    <p:extLst>
      <p:ext uri="{BB962C8B-B14F-4D97-AF65-F5344CB8AC3E}">
        <p14:creationId xmlns:p14="http://schemas.microsoft.com/office/powerpoint/2010/main" val="382866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3" y="2743200"/>
            <a:ext cx="7772400" cy="1362075"/>
          </a:xfrm>
        </p:spPr>
        <p:txBody>
          <a:bodyPr/>
          <a:lstStyle/>
          <a:p>
            <a:pPr algn="ctr"/>
            <a:r>
              <a:rPr lang="en-029" dirty="0" smtClean="0"/>
              <a:t>Bulk generation</a:t>
            </a:r>
            <a:endParaRPr lang="en-029" dirty="0"/>
          </a:p>
        </p:txBody>
      </p:sp>
    </p:spTree>
    <p:extLst>
      <p:ext uri="{BB962C8B-B14F-4D97-AF65-F5344CB8AC3E}">
        <p14:creationId xmlns:p14="http://schemas.microsoft.com/office/powerpoint/2010/main" val="407940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029" dirty="0" smtClean="0"/>
              <a:t>Agenda</a:t>
            </a:r>
            <a:endParaRPr lang="en-029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029" dirty="0" smtClean="0"/>
              <a:t>Introduction and Rationale</a:t>
            </a:r>
          </a:p>
          <a:p>
            <a:r>
              <a:rPr lang="en-029" dirty="0" smtClean="0"/>
              <a:t>Process Description</a:t>
            </a:r>
          </a:p>
          <a:p>
            <a:r>
              <a:rPr lang="en-029" dirty="0" smtClean="0"/>
              <a:t>Next Steps</a:t>
            </a:r>
            <a:endParaRPr lang="en-029" dirty="0"/>
          </a:p>
        </p:txBody>
      </p:sp>
      <p:pic>
        <p:nvPicPr>
          <p:cNvPr id="4" name="Picture 2" descr="C:\Users\Sese\Desktop\CrystalReportFormatStandards_GRALog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44069" y="0"/>
            <a:ext cx="1099931" cy="609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744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-filing BULKPD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90600"/>
            <a:ext cx="9129089" cy="5135563"/>
          </a:xfrm>
        </p:spPr>
      </p:pic>
    </p:spTree>
    <p:extLst>
      <p:ext uri="{BB962C8B-B14F-4D97-AF65-F5344CB8AC3E}">
        <p14:creationId xmlns:p14="http://schemas.microsoft.com/office/powerpoint/2010/main" val="55812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8265" y="76200"/>
            <a:ext cx="4042216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31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seanheritage.com/wp-content/uploads/2014/01/questio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762000"/>
            <a:ext cx="7120104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6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029" dirty="0" err="1" smtClean="0"/>
              <a:t>eServices</a:t>
            </a:r>
            <a:endParaRPr lang="en-029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029" dirty="0" smtClean="0"/>
              <a:t>Returns</a:t>
            </a:r>
            <a:endParaRPr lang="en-029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029" dirty="0" smtClean="0"/>
              <a:t>PAYE (Form 2/5)</a:t>
            </a:r>
          </a:p>
          <a:p>
            <a:r>
              <a:rPr lang="en-029" dirty="0" smtClean="0"/>
              <a:t>IIT</a:t>
            </a:r>
          </a:p>
          <a:p>
            <a:r>
              <a:rPr lang="en-029" dirty="0" smtClean="0"/>
              <a:t>CIT</a:t>
            </a:r>
          </a:p>
          <a:p>
            <a:r>
              <a:rPr lang="en-029" dirty="0" smtClean="0"/>
              <a:t>IPT</a:t>
            </a:r>
          </a:p>
          <a:p>
            <a:r>
              <a:rPr lang="en-029" dirty="0" smtClean="0"/>
              <a:t>CPT</a:t>
            </a:r>
          </a:p>
          <a:p>
            <a:r>
              <a:rPr lang="en-029" dirty="0" smtClean="0"/>
              <a:t>VAT</a:t>
            </a:r>
          </a:p>
          <a:p>
            <a:pPr lvl="1"/>
            <a:endParaRPr lang="en-029" dirty="0" smtClean="0"/>
          </a:p>
          <a:p>
            <a:endParaRPr lang="en-029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029" dirty="0" smtClean="0"/>
              <a:t>Request</a:t>
            </a:r>
            <a:endParaRPr lang="en-029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029" dirty="0" smtClean="0"/>
              <a:t>Refunds</a:t>
            </a:r>
          </a:p>
          <a:p>
            <a:r>
              <a:rPr lang="en-029" dirty="0" smtClean="0"/>
              <a:t>Compliance</a:t>
            </a:r>
          </a:p>
          <a:p>
            <a:endParaRPr lang="en-029" dirty="0"/>
          </a:p>
        </p:txBody>
      </p:sp>
    </p:spTree>
    <p:extLst>
      <p:ext uri="{BB962C8B-B14F-4D97-AF65-F5344CB8AC3E}">
        <p14:creationId xmlns:p14="http://schemas.microsoft.com/office/powerpoint/2010/main" val="360274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" grpId="0" uiExpand="1" build="p"/>
      <p:bldP spid="5" grpId="0" build="p"/>
      <p:bldP spid="6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029" dirty="0" smtClean="0"/>
              <a:t>Rationale</a:t>
            </a:r>
            <a:endParaRPr lang="en-029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029" dirty="0" smtClean="0"/>
              <a:t>Ease of compliance</a:t>
            </a:r>
          </a:p>
          <a:p>
            <a:r>
              <a:rPr lang="en-029" dirty="0" smtClean="0"/>
              <a:t>Improve Convenience</a:t>
            </a:r>
          </a:p>
          <a:p>
            <a:r>
              <a:rPr lang="en-029" dirty="0" smtClean="0"/>
              <a:t>Reduced potential for data entry errors at GRA</a:t>
            </a:r>
          </a:p>
          <a:p>
            <a:r>
              <a:rPr lang="en-029" dirty="0" smtClean="0"/>
              <a:t>Faster turnaround on refund processing</a:t>
            </a:r>
          </a:p>
          <a:p>
            <a:r>
              <a:rPr lang="en-029" dirty="0" smtClean="0"/>
              <a:t>Preparation for the delivery of more ICT services</a:t>
            </a:r>
          </a:p>
          <a:p>
            <a:endParaRPr lang="en-029" dirty="0"/>
          </a:p>
        </p:txBody>
      </p:sp>
      <p:pic>
        <p:nvPicPr>
          <p:cNvPr id="4" name="Picture 2" descr="C:\Users\Sese\Desktop\CrystalReportFormatStandards_GRALog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44069" y="0"/>
            <a:ext cx="1099931" cy="609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4547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029" dirty="0" smtClean="0"/>
              <a:t>Prerequisite</a:t>
            </a:r>
            <a:endParaRPr lang="en-029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029" dirty="0" smtClean="0"/>
              <a:t>Prepare Electronic File</a:t>
            </a:r>
          </a:p>
          <a:p>
            <a:r>
              <a:rPr lang="en-029" dirty="0" smtClean="0"/>
              <a:t>Signup </a:t>
            </a:r>
            <a:endParaRPr lang="en-029" dirty="0"/>
          </a:p>
        </p:txBody>
      </p:sp>
    </p:spTree>
    <p:extLst>
      <p:ext uri="{BB962C8B-B14F-4D97-AF65-F5344CB8AC3E}">
        <p14:creationId xmlns:p14="http://schemas.microsoft.com/office/powerpoint/2010/main" val="294825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029" dirty="0"/>
              <a:t>Prepare Electronic File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029" dirty="0" smtClean="0"/>
              <a:t>Confirm completeness &amp; correctness of data</a:t>
            </a:r>
          </a:p>
          <a:p>
            <a:r>
              <a:rPr lang="en-029" dirty="0" smtClean="0"/>
              <a:t>Prepare CSV file</a:t>
            </a:r>
          </a:p>
          <a:p>
            <a:r>
              <a:rPr lang="en-029" dirty="0" smtClean="0"/>
              <a:t>Similar to </a:t>
            </a:r>
            <a:r>
              <a:rPr lang="en-029" dirty="0"/>
              <a:t>e</a:t>
            </a:r>
            <a:r>
              <a:rPr lang="en-029" dirty="0" smtClean="0"/>
              <a:t>xisting Form 2</a:t>
            </a:r>
          </a:p>
          <a:p>
            <a:r>
              <a:rPr lang="en-029" dirty="0" smtClean="0"/>
              <a:t>Consultation with payroll vendors</a:t>
            </a:r>
          </a:p>
          <a:p>
            <a:r>
              <a:rPr lang="en-029" dirty="0" smtClean="0"/>
              <a:t>Can be done by hand</a:t>
            </a:r>
          </a:p>
        </p:txBody>
      </p:sp>
    </p:spTree>
    <p:extLst>
      <p:ext uri="{BB962C8B-B14F-4D97-AF65-F5344CB8AC3E}">
        <p14:creationId xmlns:p14="http://schemas.microsoft.com/office/powerpoint/2010/main" val="375201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029" dirty="0" smtClean="0"/>
              <a:t>Possible Issues</a:t>
            </a:r>
            <a:endParaRPr lang="en-029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029" dirty="0" smtClean="0"/>
              <a:t>No TIN</a:t>
            </a:r>
          </a:p>
          <a:p>
            <a:r>
              <a:rPr lang="en-029" dirty="0" smtClean="0"/>
              <a:t>Invalid TIN</a:t>
            </a:r>
          </a:p>
          <a:p>
            <a:r>
              <a:rPr lang="en-029" dirty="0" smtClean="0"/>
              <a:t>TIN does not match the employee</a:t>
            </a:r>
          </a:p>
          <a:p>
            <a:r>
              <a:rPr lang="en-029" dirty="0" smtClean="0"/>
              <a:t>Consolidate Multiple submissions</a:t>
            </a:r>
          </a:p>
          <a:p>
            <a:r>
              <a:rPr lang="en-029" dirty="0" smtClean="0"/>
              <a:t>Incorrect Earnings </a:t>
            </a:r>
            <a:r>
              <a:rPr lang="en-029" dirty="0"/>
              <a:t>P</a:t>
            </a:r>
            <a:r>
              <a:rPr lang="en-029" dirty="0" smtClean="0"/>
              <a:t>eriod</a:t>
            </a:r>
          </a:p>
          <a:p>
            <a:endParaRPr lang="en-029" dirty="0"/>
          </a:p>
        </p:txBody>
      </p:sp>
    </p:spTree>
    <p:extLst>
      <p:ext uri="{BB962C8B-B14F-4D97-AF65-F5344CB8AC3E}">
        <p14:creationId xmlns:p14="http://schemas.microsoft.com/office/powerpoint/2010/main" val="68276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3" y="2743200"/>
            <a:ext cx="7772400" cy="1362075"/>
          </a:xfrm>
        </p:spPr>
        <p:txBody>
          <a:bodyPr/>
          <a:lstStyle/>
          <a:p>
            <a:pPr algn="ctr"/>
            <a:r>
              <a:rPr lang="en-029" dirty="0" smtClean="0"/>
              <a:t>Sign up</a:t>
            </a:r>
            <a:endParaRPr lang="en-029" dirty="0"/>
          </a:p>
        </p:txBody>
      </p:sp>
    </p:spTree>
    <p:extLst>
      <p:ext uri="{BB962C8B-B14F-4D97-AF65-F5344CB8AC3E}">
        <p14:creationId xmlns:p14="http://schemas.microsoft.com/office/powerpoint/2010/main" val="180893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10" y="2965245"/>
            <a:ext cx="776561" cy="7765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262" y="2701802"/>
            <a:ext cx="2014538" cy="127873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64631" y="2507665"/>
            <a:ext cx="325516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29" sz="1350" dirty="0"/>
              <a:t>Provide Email </a:t>
            </a:r>
            <a:r>
              <a:rPr lang="en-029" sz="1350" dirty="0" smtClean="0"/>
              <a:t>Address &amp; Identification Docs</a:t>
            </a:r>
            <a:endParaRPr lang="en-029" sz="1350" dirty="0"/>
          </a:p>
        </p:txBody>
      </p:sp>
      <p:sp>
        <p:nvSpPr>
          <p:cNvPr id="12" name="TextBox 11"/>
          <p:cNvSpPr txBox="1"/>
          <p:nvPr/>
        </p:nvSpPr>
        <p:spPr>
          <a:xfrm>
            <a:off x="3180730" y="2982364"/>
            <a:ext cx="238187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sz="1350" dirty="0"/>
              <a:t>Send </a:t>
            </a:r>
            <a:r>
              <a:rPr lang="en-029" sz="1350" dirty="0" smtClean="0"/>
              <a:t>Verification Code /Token</a:t>
            </a:r>
            <a:endParaRPr lang="en-029" sz="1350" dirty="0"/>
          </a:p>
        </p:txBody>
      </p:sp>
      <p:sp>
        <p:nvSpPr>
          <p:cNvPr id="13" name="TextBox 12"/>
          <p:cNvSpPr txBox="1"/>
          <p:nvPr/>
        </p:nvSpPr>
        <p:spPr>
          <a:xfrm>
            <a:off x="3570908" y="3457848"/>
            <a:ext cx="188423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sz="1350" dirty="0"/>
              <a:t>Complete Online Signup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04471" y="3933333"/>
            <a:ext cx="94852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sz="1350" dirty="0"/>
              <a:t>File Return</a:t>
            </a:r>
          </a:p>
        </p:txBody>
      </p:sp>
      <p:cxnSp>
        <p:nvCxnSpPr>
          <p:cNvPr id="16" name="Elbow Connector 15"/>
          <p:cNvCxnSpPr>
            <a:stCxn id="2" idx="3"/>
            <a:endCxn id="11" idx="1"/>
          </p:cNvCxnSpPr>
          <p:nvPr/>
        </p:nvCxnSpPr>
        <p:spPr>
          <a:xfrm flipV="1">
            <a:off x="1869871" y="2657706"/>
            <a:ext cx="894760" cy="695820"/>
          </a:xfrm>
          <a:prstGeom prst="bentConnector3">
            <a:avLst>
              <a:gd name="adj1" fmla="val 9424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>
            <a:stCxn id="2" idx="3"/>
            <a:endCxn id="13" idx="1"/>
          </p:cNvCxnSpPr>
          <p:nvPr/>
        </p:nvCxnSpPr>
        <p:spPr>
          <a:xfrm>
            <a:off x="1869871" y="3353526"/>
            <a:ext cx="1701037" cy="254363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>
            <a:stCxn id="2" idx="3"/>
            <a:endCxn id="14" idx="1"/>
          </p:cNvCxnSpPr>
          <p:nvPr/>
        </p:nvCxnSpPr>
        <p:spPr>
          <a:xfrm>
            <a:off x="1869871" y="3353526"/>
            <a:ext cx="2134600" cy="729848"/>
          </a:xfrm>
          <a:prstGeom prst="bentConnector3">
            <a:avLst>
              <a:gd name="adj1" fmla="val 3989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11" idx="3"/>
            <a:endCxn id="4" idx="1"/>
          </p:cNvCxnSpPr>
          <p:nvPr/>
        </p:nvCxnSpPr>
        <p:spPr>
          <a:xfrm>
            <a:off x="6019800" y="2657706"/>
            <a:ext cx="652462" cy="683462"/>
          </a:xfrm>
          <a:prstGeom prst="bentConnector3">
            <a:avLst>
              <a:gd name="adj1" fmla="val 10268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>
            <a:stCxn id="13" idx="3"/>
            <a:endCxn id="4" idx="1"/>
          </p:cNvCxnSpPr>
          <p:nvPr/>
        </p:nvCxnSpPr>
        <p:spPr>
          <a:xfrm flipV="1">
            <a:off x="5455142" y="3341168"/>
            <a:ext cx="1217120" cy="266721"/>
          </a:xfrm>
          <a:prstGeom prst="bentConnector3">
            <a:avLst>
              <a:gd name="adj1" fmla="val 51688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/>
          <p:cNvCxnSpPr>
            <a:stCxn id="14" idx="3"/>
            <a:endCxn id="4" idx="1"/>
          </p:cNvCxnSpPr>
          <p:nvPr/>
        </p:nvCxnSpPr>
        <p:spPr>
          <a:xfrm flipV="1">
            <a:off x="4953000" y="3341168"/>
            <a:ext cx="1719262" cy="742206"/>
          </a:xfrm>
          <a:prstGeom prst="bentConnector3">
            <a:avLst>
              <a:gd name="adj1" fmla="val 66066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4" idx="1"/>
            <a:endCxn id="12" idx="3"/>
          </p:cNvCxnSpPr>
          <p:nvPr/>
        </p:nvCxnSpPr>
        <p:spPr>
          <a:xfrm rot="10800000">
            <a:off x="5562600" y="3132406"/>
            <a:ext cx="1109662" cy="208763"/>
          </a:xfrm>
          <a:prstGeom prst="bentConnector3">
            <a:avLst>
              <a:gd name="adj1" fmla="val 5281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lbow Connector 40"/>
          <p:cNvCxnSpPr>
            <a:stCxn id="12" idx="1"/>
            <a:endCxn id="2" idx="3"/>
          </p:cNvCxnSpPr>
          <p:nvPr/>
        </p:nvCxnSpPr>
        <p:spPr>
          <a:xfrm rot="10800000" flipV="1">
            <a:off x="1869872" y="3132404"/>
            <a:ext cx="1310859" cy="221121"/>
          </a:xfrm>
          <a:prstGeom prst="bentConnector3">
            <a:avLst>
              <a:gd name="adj1" fmla="val 35522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4210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2603</TotalTime>
  <Words>171</Words>
  <Application>Microsoft Office PowerPoint</Application>
  <PresentationFormat>On-screen Show (4:3)</PresentationFormat>
  <Paragraphs>62</Paragraphs>
  <Slides>22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PAYE/IIT Electronic Submission</vt:lpstr>
      <vt:lpstr>Agenda</vt:lpstr>
      <vt:lpstr>eServices</vt:lpstr>
      <vt:lpstr>Rationale</vt:lpstr>
      <vt:lpstr>Prerequisite</vt:lpstr>
      <vt:lpstr>Prepare Electronic File</vt:lpstr>
      <vt:lpstr>Possible Issues</vt:lpstr>
      <vt:lpstr>Sign up</vt:lpstr>
      <vt:lpstr>PowerPoint Presentation</vt:lpstr>
      <vt:lpstr>PowerPoint Presentation</vt:lpstr>
      <vt:lpstr>filing</vt:lpstr>
      <vt:lpstr>PowerPoint Presentation</vt:lpstr>
      <vt:lpstr>Next Steps</vt:lpstr>
      <vt:lpstr>IIT bulk generation</vt:lpstr>
      <vt:lpstr>Rationale</vt:lpstr>
      <vt:lpstr>Prerequisite</vt:lpstr>
      <vt:lpstr>File preparation</vt:lpstr>
      <vt:lpstr>PowerPoint Presentation</vt:lpstr>
      <vt:lpstr>Bulk generation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Form 2/5 Electronic Submission</dc:title>
  <dc:creator>ismail - [2010]</dc:creator>
  <cp:lastModifiedBy>Marcy</cp:lastModifiedBy>
  <cp:revision>56</cp:revision>
  <dcterms:created xsi:type="dcterms:W3CDTF">2016-02-09T12:20:52Z</dcterms:created>
  <dcterms:modified xsi:type="dcterms:W3CDTF">2018-02-09T11:42:47Z</dcterms:modified>
</cp:coreProperties>
</file>